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68" r:id="rId12"/>
    <p:sldId id="272" r:id="rId13"/>
    <p:sldId id="273" r:id="rId14"/>
    <p:sldId id="282" r:id="rId15"/>
    <p:sldId id="283" r:id="rId16"/>
    <p:sldId id="284" r:id="rId17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Century Schoolbook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Century Schoolbook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Century Schoolbook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Century Schoolbook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Century Schoolbook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2"/>
        </a:solidFill>
        <a:latin typeface="Century Schoolbook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2"/>
        </a:solidFill>
        <a:latin typeface="Century Schoolbook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2"/>
        </a:solidFill>
        <a:latin typeface="Century Schoolbook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2"/>
        </a:solidFill>
        <a:latin typeface="Century Schoolbook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1A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4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789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16F6E64-1EC8-4CF4-BE39-37D9383363E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C71653-E259-48F7-8EF9-ECFFA9DB6C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2712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2766F9-3E1A-49EA-BFB4-DB3EA4C29D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322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7E0E0F-AB20-4B8F-B0E1-C409ED404E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2006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0F7A56-BBDE-4159-BEA8-9F9FF8278A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2478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24D05-1DCE-41C0-9368-FF2B4F268C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1892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6F7C36-0706-43F3-940F-9410428942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0667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DF751-D21E-410D-B4D2-62D8FCE388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4247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178EAC-BDA7-4178-9EF0-3196744544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6267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1F1CDE-FF24-44DD-A5D9-81E0F386DB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0124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A1CECC-A925-47B9-A582-A92E7D9A7B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4926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6867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BB384BA8-83BE-4C61-9FD8-EF19799C4F3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image" Target="../media/image2.wmf"/><Relationship Id="rId7" Type="http://schemas.openxmlformats.org/officeDocument/2006/relationships/slide" Target="slide11.xml"/><Relationship Id="rId2" Type="http://schemas.openxmlformats.org/officeDocument/2006/relationships/hyperlink" Target="mailto:ravenm@fultonschools.org" TargetMode="Externa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5" Type="http://schemas.openxmlformats.org/officeDocument/2006/relationships/slide" Target="slide3.xml"/><Relationship Id="rId10" Type="http://schemas.openxmlformats.org/officeDocument/2006/relationships/slide" Target="slide14.xml"/><Relationship Id="rId4" Type="http://schemas.openxmlformats.org/officeDocument/2006/relationships/slide" Target="slide2.xml"/><Relationship Id="rId9" Type="http://schemas.openxmlformats.org/officeDocument/2006/relationships/slide" Target="slide1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../Documents%20and%20Settings/Michael%20Raven/Temp/Temporary%20Internet%20Files/OLK2E4/WebQuest%20Application.doc" TargetMode="External"/><Relationship Id="rId3" Type="http://schemas.openxmlformats.org/officeDocument/2006/relationships/slide" Target="slide3.xml"/><Relationship Id="rId7" Type="http://schemas.openxmlformats.org/officeDocument/2006/relationships/slide" Target="slide1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5" Type="http://schemas.openxmlformats.org/officeDocument/2006/relationships/slide" Target="slide11.xml"/><Relationship Id="rId10" Type="http://schemas.openxmlformats.org/officeDocument/2006/relationships/image" Target="../media/image15.gif"/><Relationship Id="rId4" Type="http://schemas.openxmlformats.org/officeDocument/2006/relationships/slide" Target="slide1.xml"/><Relationship Id="rId9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../Documents%20and%20Settings/Michael%20Raven/Temp/Temporary%20Internet%20Files/OLK2E4/Article%20Rubric%20final.doc" TargetMode="External"/><Relationship Id="rId3" Type="http://schemas.openxmlformats.org/officeDocument/2006/relationships/slide" Target="slide3.xml"/><Relationship Id="rId7" Type="http://schemas.openxmlformats.org/officeDocument/2006/relationships/slide" Target="slide1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5" Type="http://schemas.openxmlformats.org/officeDocument/2006/relationships/slide" Target="slide1.xml"/><Relationship Id="rId4" Type="http://schemas.openxmlformats.org/officeDocument/2006/relationships/slide" Target="slide1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hyperlink" Target="http://www.super-kids.com/" TargetMode="External"/><Relationship Id="rId7" Type="http://schemas.openxmlformats.org/officeDocument/2006/relationships/slide" Target="slide3.xml"/><Relationship Id="rId12" Type="http://schemas.openxmlformats.org/officeDocument/2006/relationships/image" Target="../media/image16.wmf"/><Relationship Id="rId2" Type="http://schemas.openxmlformats.org/officeDocument/2006/relationships/hyperlink" Target="http://www.google.com/" TargetMode="External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11" Type="http://schemas.openxmlformats.org/officeDocument/2006/relationships/slide" Target="slide13.xml"/><Relationship Id="rId5" Type="http://schemas.openxmlformats.org/officeDocument/2006/relationships/hyperlink" Target="http://cybersleuth-kids.com/" TargetMode="External"/><Relationship Id="rId10" Type="http://schemas.openxmlformats.org/officeDocument/2006/relationships/slide" Target="slide1.xml"/><Relationship Id="rId4" Type="http://schemas.openxmlformats.org/officeDocument/2006/relationships/hyperlink" Target="http://www.kidsclick.org/" TargetMode="External"/><Relationship Id="rId9" Type="http://schemas.openxmlformats.org/officeDocument/2006/relationships/slide" Target="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5" Type="http://schemas.openxmlformats.org/officeDocument/2006/relationships/slide" Target="slide11.xml"/><Relationship Id="rId4" Type="http://schemas.openxmlformats.org/officeDocument/2006/relationships/slide" Target="slide10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slide" Target="slide2.xml"/><Relationship Id="rId7" Type="http://schemas.openxmlformats.org/officeDocument/2006/relationships/slide" Target="slide1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slide" Target="slide12.xml"/><Relationship Id="rId4" Type="http://schemas.openxmlformats.org/officeDocument/2006/relationships/slide" Target="slide10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slide" Target="slide2.xml"/><Relationship Id="rId7" Type="http://schemas.openxmlformats.org/officeDocument/2006/relationships/slide" Target="slide1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5" Type="http://schemas.openxmlformats.org/officeDocument/2006/relationships/slide" Target="slide3.xml"/><Relationship Id="rId4" Type="http://schemas.openxmlformats.org/officeDocument/2006/relationships/slide" Target="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slide" Target="slide3.xml"/><Relationship Id="rId7" Type="http://schemas.openxmlformats.org/officeDocument/2006/relationships/slide" Target="slide1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5" Type="http://schemas.openxmlformats.org/officeDocument/2006/relationships/slide" Target="slide11.xml"/><Relationship Id="rId4" Type="http://schemas.openxmlformats.org/officeDocument/2006/relationships/slide" Target="slide10.xml"/><Relationship Id="rId9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13" Type="http://schemas.openxmlformats.org/officeDocument/2006/relationships/slide" Target="slide13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12" Type="http://schemas.openxmlformats.org/officeDocument/2006/relationships/slide" Target="slide12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11" Type="http://schemas.openxmlformats.org/officeDocument/2006/relationships/slide" Target="slide11.xml"/><Relationship Id="rId5" Type="http://schemas.openxmlformats.org/officeDocument/2006/relationships/slide" Target="slide7.xml"/><Relationship Id="rId15" Type="http://schemas.openxmlformats.org/officeDocument/2006/relationships/image" Target="../media/image5.gif"/><Relationship Id="rId10" Type="http://schemas.openxmlformats.org/officeDocument/2006/relationships/slide" Target="slide10.xml"/><Relationship Id="rId4" Type="http://schemas.openxmlformats.org/officeDocument/2006/relationships/slide" Target="slide6.xml"/><Relationship Id="rId9" Type="http://schemas.openxmlformats.org/officeDocument/2006/relationships/slide" Target="slide2.xml"/><Relationship Id="rId14" Type="http://schemas.openxmlformats.org/officeDocument/2006/relationships/hyperlink" Target="../Documents%20and%20Settings/Michael%20Raven/Temp/Temporary%20Internet%20Files/OLK2E4/Job%20Application%20Rubric%20final.doc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mayors.org/uscm/US_Mayor_newspaper/documents/08_26_96/documents/About_the_Mayor____Info_on_Mayors_Around_the_Country_100396.html" TargetMode="External"/><Relationship Id="rId7" Type="http://schemas.openxmlformats.org/officeDocument/2006/relationships/image" Target="../media/image6.wmf"/><Relationship Id="rId2" Type="http://schemas.openxmlformats.org/officeDocument/2006/relationships/hyperlink" Target="http://en.wikipedia.org/wiki/Mayor" TargetMode="External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hyperlink" Target="http://www.cityofnewhaven.com/Mayor/index.asp" TargetMode="External"/><Relationship Id="rId4" Type="http://schemas.openxmlformats.org/officeDocument/2006/relationships/hyperlink" Target="http://www.buffalonian.com/history/industry/mayors/index.html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hyperlink" Target="http://www.knoxsheriff.org/about/history2.php" TargetMode="External"/><Relationship Id="rId7" Type="http://schemas.openxmlformats.org/officeDocument/2006/relationships/slide" Target="slide3.xml"/><Relationship Id="rId2" Type="http://schemas.openxmlformats.org/officeDocument/2006/relationships/hyperlink" Target="http://en.wikipedia.org/wiki/Sherif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n.wikipedia.org/wiki/Pat_Garrett" TargetMode="External"/><Relationship Id="rId5" Type="http://schemas.openxmlformats.org/officeDocument/2006/relationships/hyperlink" Target="http://www.lasd.org/aboutlasd/history.html" TargetMode="External"/><Relationship Id="rId4" Type="http://schemas.openxmlformats.org/officeDocument/2006/relationships/hyperlink" Target="http://www.correctionhistory.org/html/chronicl/sheriff/ch18.htm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hyperlink" Target="http://www.baltimorecitycouncil.com/history.htm" TargetMode="External"/><Relationship Id="rId7" Type="http://schemas.openxmlformats.org/officeDocument/2006/relationships/slide" Target="slide3.xml"/><Relationship Id="rId2" Type="http://schemas.openxmlformats.org/officeDocument/2006/relationships/hyperlink" Target="http://en.wikipedia.org/wiki/Council-manager%20government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n.wikipedia.org/wiki/Mayor-council_government" TargetMode="External"/><Relationship Id="rId5" Type="http://schemas.openxmlformats.org/officeDocument/2006/relationships/hyperlink" Target="http://www.redwoodcity.org/government/cityworks.html" TargetMode="External"/><Relationship Id="rId4" Type="http://schemas.openxmlformats.org/officeDocument/2006/relationships/hyperlink" Target="http://octt.dc.gov/services/on_demand_video/channel_13.asp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hyperlink" Target="http://fems.dc.gov/fems/site/default.asp" TargetMode="External"/><Relationship Id="rId7" Type="http://schemas.openxmlformats.org/officeDocument/2006/relationships/image" Target="../media/image9.wmf"/><Relationship Id="rId2" Type="http://schemas.openxmlformats.org/officeDocument/2006/relationships/hyperlink" Target="http://www.cobbfire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hyperlink" Target="http://www.scfd9.org/fire_links.htm" TargetMode="External"/><Relationship Id="rId4" Type="http://schemas.openxmlformats.org/officeDocument/2006/relationships/hyperlink" Target="http://www.co.gwinnett.ga.us/cgi-bin/gwincty/egov/ep/gcbrowse.do?channelId=-536881926&amp;pageTypeId=536880236" TargetMode="External"/><Relationship Id="rId9" Type="http://schemas.openxmlformats.org/officeDocument/2006/relationships/image" Target="../media/image11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njuancapistrano.org/govt_int.asp?ID=80" TargetMode="External"/><Relationship Id="rId7" Type="http://schemas.openxmlformats.org/officeDocument/2006/relationships/image" Target="../media/image12.wmf"/><Relationship Id="rId2" Type="http://schemas.openxmlformats.org/officeDocument/2006/relationships/hyperlink" Target="http://72.14.209.104/search?q=cache:0-MvB0o0whsJ:www.tempe.gov/hrcc/docs/Deputy%2520Public%2520Works%2520Mgr%2520-%2520TranspOps%2520Streets.pdf+city+works+manager&amp;hl=en&amp;gl=us&amp;ct=clnk&amp;cd=2" TargetMode="External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hyperlink" Target="http://www.atlantaga.gov/Government/PublicWorks.aspx" TargetMode="External"/><Relationship Id="rId4" Type="http://schemas.openxmlformats.org/officeDocument/2006/relationships/hyperlink" Target="http://www.lakelandgov.net/publicworks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library.thinkquest.org/J001156/expert%20advice/int_newseditor.htm" TargetMode="External"/><Relationship Id="rId7" Type="http://schemas.openxmlformats.org/officeDocument/2006/relationships/image" Target="../media/image13.wmf"/><Relationship Id="rId2" Type="http://schemas.openxmlformats.org/officeDocument/2006/relationships/hyperlink" Target="http://www.connexions-direct.com/jobs4u/jobfamily/mediaprintandpublishing/newspapereditor.cfm?id=1429" TargetMode="External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hyperlink" Target="http://www.journalismjobs.com/larry_reisman.cfm" TargetMode="External"/><Relationship Id="rId4" Type="http://schemas.openxmlformats.org/officeDocument/2006/relationships/hyperlink" Target="http://en.wikipedia.org/wiki/Edito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063013" y="161925"/>
            <a:ext cx="487986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/>
              <a:t>Welcome to Cherryville</a:t>
            </a:r>
          </a:p>
          <a:p>
            <a:endParaRPr lang="en-US" altLang="en-US" sz="2000" dirty="0"/>
          </a:p>
          <a:p>
            <a:r>
              <a:rPr lang="en-US" altLang="en-US" sz="2000" dirty="0"/>
              <a:t>A </a:t>
            </a:r>
            <a:r>
              <a:rPr lang="en-US" altLang="en-US" sz="2000" dirty="0" smtClean="0"/>
              <a:t>Web Quest </a:t>
            </a:r>
            <a:r>
              <a:rPr lang="en-US" altLang="en-US" sz="2000" dirty="0"/>
              <a:t>to learn about some of the</a:t>
            </a:r>
          </a:p>
          <a:p>
            <a:r>
              <a:rPr lang="en-US" altLang="en-US" sz="2000" dirty="0"/>
              <a:t>Important jobs in </a:t>
            </a:r>
            <a:r>
              <a:rPr lang="en-US" altLang="en-US" sz="2000" dirty="0" smtClean="0"/>
              <a:t>our </a:t>
            </a:r>
            <a:r>
              <a:rPr lang="en-US" altLang="en-US" sz="2000" dirty="0"/>
              <a:t>community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989010" y="1524000"/>
            <a:ext cx="297389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chemeClr val="tx1"/>
                </a:solidFill>
              </a:rPr>
              <a:t>Designed by </a:t>
            </a:r>
            <a:r>
              <a:rPr lang="en-US" altLang="en-US" dirty="0" smtClean="0">
                <a:solidFill>
                  <a:schemeClr val="tx1"/>
                </a:solidFill>
              </a:rPr>
              <a:t>Mike Raven</a:t>
            </a:r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 smtClean="0">
                <a:solidFill>
                  <a:schemeClr val="tx1"/>
                </a:solidFill>
                <a:hlinkClick r:id="rId2"/>
              </a:rPr>
              <a:t>ravenm@fultonschools.org</a:t>
            </a:r>
            <a:endParaRPr lang="en-US" altLang="en-US" dirty="0">
              <a:solidFill>
                <a:schemeClr val="tx1"/>
              </a:solidFill>
            </a:endParaRPr>
          </a:p>
        </p:txBody>
      </p:sp>
      <p:pic>
        <p:nvPicPr>
          <p:cNvPr id="2055" name="Picture 7" descr="MCBL00375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048000"/>
            <a:ext cx="4583113" cy="262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742995" y="5900738"/>
            <a:ext cx="783740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chemeClr val="tx1"/>
                </a:solidFill>
                <a:hlinkClick r:id="rId4" action="ppaction://hlinksldjump"/>
              </a:rPr>
              <a:t>Introduction</a:t>
            </a:r>
            <a:r>
              <a:rPr lang="en-US" altLang="en-US" dirty="0">
                <a:solidFill>
                  <a:schemeClr val="tx1"/>
                </a:solidFill>
              </a:rPr>
              <a:t>, </a:t>
            </a:r>
            <a:r>
              <a:rPr lang="en-US" altLang="en-US" dirty="0">
                <a:solidFill>
                  <a:schemeClr val="tx1"/>
                </a:solidFill>
                <a:hlinkClick r:id="rId5" action="ppaction://hlinksldjump"/>
              </a:rPr>
              <a:t>Task</a:t>
            </a:r>
            <a:r>
              <a:rPr lang="en-US" altLang="en-US" dirty="0">
                <a:solidFill>
                  <a:schemeClr val="tx1"/>
                </a:solidFill>
              </a:rPr>
              <a:t>, </a:t>
            </a:r>
            <a:r>
              <a:rPr lang="en-US" altLang="en-US" dirty="0">
                <a:solidFill>
                  <a:schemeClr val="tx1"/>
                </a:solidFill>
                <a:hlinkClick r:id="rId6" action="ppaction://hlinksldjump"/>
              </a:rPr>
              <a:t>Process</a:t>
            </a:r>
            <a:r>
              <a:rPr lang="en-US" altLang="en-US" dirty="0">
                <a:solidFill>
                  <a:schemeClr val="tx1"/>
                </a:solidFill>
              </a:rPr>
              <a:t>, </a:t>
            </a:r>
            <a:r>
              <a:rPr lang="en-US" altLang="en-US" dirty="0">
                <a:solidFill>
                  <a:schemeClr val="tx1"/>
                </a:solidFill>
                <a:hlinkClick r:id="rId7" action="ppaction://hlinksldjump"/>
              </a:rPr>
              <a:t>Evaluation</a:t>
            </a:r>
            <a:r>
              <a:rPr lang="en-US" altLang="en-US" dirty="0">
                <a:solidFill>
                  <a:schemeClr val="tx1"/>
                </a:solidFill>
              </a:rPr>
              <a:t>, </a:t>
            </a:r>
            <a:r>
              <a:rPr lang="en-US" altLang="en-US" dirty="0">
                <a:solidFill>
                  <a:schemeClr val="tx1"/>
                </a:solidFill>
                <a:hlinkClick r:id="rId8" action="ppaction://hlinksldjump"/>
              </a:rPr>
              <a:t>Conclusion</a:t>
            </a:r>
            <a:r>
              <a:rPr lang="en-US" altLang="en-US" dirty="0">
                <a:solidFill>
                  <a:schemeClr val="tx1"/>
                </a:solidFill>
              </a:rPr>
              <a:t>, </a:t>
            </a:r>
            <a:r>
              <a:rPr lang="en-US" altLang="en-US" dirty="0" smtClean="0">
                <a:solidFill>
                  <a:schemeClr val="tx1"/>
                </a:solidFill>
                <a:hlinkClick r:id="rId9" action="ppaction://hlinksldjump"/>
              </a:rPr>
              <a:t>Credits</a:t>
            </a:r>
            <a:r>
              <a:rPr lang="en-US" altLang="en-US" dirty="0" smtClean="0">
                <a:solidFill>
                  <a:schemeClr val="tx1"/>
                </a:solidFill>
              </a:rPr>
              <a:t>, </a:t>
            </a:r>
            <a:r>
              <a:rPr lang="en-US" altLang="en-US" dirty="0" smtClean="0">
                <a:solidFill>
                  <a:schemeClr val="tx1"/>
                </a:solidFill>
                <a:hlinkClick r:id="rId10" action="ppaction://hlinksldjump"/>
              </a:rPr>
              <a:t>Resources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3559175" y="365125"/>
            <a:ext cx="14208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/>
              <a:t>Process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304800" y="1066800"/>
            <a:ext cx="85344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/>
              <a:t>Below you will find the application for your chosen</a:t>
            </a:r>
          </a:p>
          <a:p>
            <a:r>
              <a:rPr lang="en-US" altLang="en-US" sz="2400"/>
              <a:t>job.  Print the form and complete all areas.</a:t>
            </a:r>
          </a:p>
          <a:p>
            <a:r>
              <a:rPr lang="en-US" altLang="en-US" sz="2400"/>
              <a:t>Before submitting your application, make sure you have </a:t>
            </a:r>
          </a:p>
          <a:p>
            <a:r>
              <a:rPr lang="en-US" altLang="en-US" sz="2400"/>
              <a:t>edited your work and attached your letters of recommendation.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1368784" y="6019800"/>
            <a:ext cx="64588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>
                <a:hlinkClick r:id="rId2" action="ppaction://hlinksldjump"/>
              </a:rPr>
              <a:t>Introduction</a:t>
            </a:r>
            <a:r>
              <a:rPr lang="en-US" altLang="en-US" dirty="0"/>
              <a:t>, </a:t>
            </a:r>
            <a:r>
              <a:rPr lang="en-US" altLang="en-US" dirty="0">
                <a:hlinkClick r:id="rId3" action="ppaction://hlinksldjump"/>
              </a:rPr>
              <a:t>Task</a:t>
            </a:r>
            <a:r>
              <a:rPr lang="en-US" altLang="en-US" dirty="0"/>
              <a:t>, </a:t>
            </a:r>
            <a:r>
              <a:rPr lang="en-US" altLang="en-US" dirty="0" smtClean="0">
                <a:hlinkClick r:id="rId4" action="ppaction://hlinksldjump"/>
              </a:rPr>
              <a:t>Home</a:t>
            </a:r>
            <a:r>
              <a:rPr lang="en-US" altLang="en-US" dirty="0" smtClean="0"/>
              <a:t>, </a:t>
            </a:r>
            <a:r>
              <a:rPr lang="en-US" altLang="en-US" dirty="0">
                <a:hlinkClick r:id="rId5" action="ppaction://hlinksldjump"/>
              </a:rPr>
              <a:t>Evaluation</a:t>
            </a:r>
            <a:r>
              <a:rPr lang="en-US" altLang="en-US" dirty="0"/>
              <a:t>, </a:t>
            </a:r>
            <a:r>
              <a:rPr lang="en-US" altLang="en-US" dirty="0">
                <a:hlinkClick r:id="rId6" action="ppaction://hlinksldjump"/>
              </a:rPr>
              <a:t>Conclusion</a:t>
            </a:r>
            <a:r>
              <a:rPr lang="en-US" altLang="en-US" dirty="0"/>
              <a:t>, </a:t>
            </a:r>
            <a:r>
              <a:rPr lang="en-US" altLang="en-US" dirty="0" smtClean="0">
                <a:hlinkClick r:id="rId7" action="ppaction://hlinksldjump"/>
              </a:rPr>
              <a:t>Credits</a:t>
            </a:r>
            <a:endParaRPr lang="en-US" altLang="en-US" dirty="0"/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3200400" y="5257800"/>
            <a:ext cx="2554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hlinkClick r:id="rId8" action="ppaction://hlinkfile"/>
              </a:rPr>
              <a:t>WebQuest Application</a:t>
            </a:r>
            <a:endParaRPr lang="en-US" altLang="en-US"/>
          </a:p>
        </p:txBody>
      </p:sp>
      <p:pic>
        <p:nvPicPr>
          <p:cNvPr id="50188" name="Picture 12" descr="MCBD06699_0000[1]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200400"/>
            <a:ext cx="1939925" cy="183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189" name="Picture 13" descr="j0283618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276600"/>
            <a:ext cx="1993900" cy="208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1066800" y="685800"/>
            <a:ext cx="70770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/>
              <a:t>Congratulations on your new job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3422650" y="136525"/>
            <a:ext cx="20050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/>
              <a:t>Evaluation</a:t>
            </a: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609600" y="1371600"/>
            <a:ext cx="794385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Now as an important person in Cherryville, the citizens will want </a:t>
            </a:r>
          </a:p>
          <a:p>
            <a:r>
              <a:rPr lang="en-US" altLang="en-US" sz="2000"/>
              <a:t>to know what your job really is, and what you are doing for </a:t>
            </a:r>
          </a:p>
          <a:p>
            <a:r>
              <a:rPr lang="en-US" altLang="en-US" sz="2000"/>
              <a:t>the community.</a:t>
            </a:r>
          </a:p>
          <a:p>
            <a:r>
              <a:rPr lang="en-US" altLang="en-US" sz="2000"/>
              <a:t>Your first order of business will be to submit an article</a:t>
            </a:r>
          </a:p>
          <a:p>
            <a:r>
              <a:rPr lang="en-US" altLang="en-US" sz="2000"/>
              <a:t>for the local newspaper, The Cherryville Daily.</a:t>
            </a: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1479334" y="6172200"/>
            <a:ext cx="60853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>
                <a:hlinkClick r:id="rId2" action="ppaction://hlinksldjump"/>
              </a:rPr>
              <a:t>Introduction</a:t>
            </a:r>
            <a:r>
              <a:rPr lang="en-US" altLang="en-US" dirty="0"/>
              <a:t>, </a:t>
            </a:r>
            <a:r>
              <a:rPr lang="en-US" altLang="en-US" dirty="0">
                <a:hlinkClick r:id="rId3" action="ppaction://hlinksldjump"/>
              </a:rPr>
              <a:t>Task</a:t>
            </a:r>
            <a:r>
              <a:rPr lang="en-US" altLang="en-US" dirty="0"/>
              <a:t>, </a:t>
            </a:r>
            <a:r>
              <a:rPr lang="en-US" altLang="en-US" dirty="0">
                <a:hlinkClick r:id="rId4" action="ppaction://hlinksldjump"/>
              </a:rPr>
              <a:t>Process</a:t>
            </a:r>
            <a:r>
              <a:rPr lang="en-US" altLang="en-US" dirty="0"/>
              <a:t>, </a:t>
            </a:r>
            <a:r>
              <a:rPr lang="en-US" altLang="en-US" dirty="0" smtClean="0">
                <a:hlinkClick r:id="rId5" action="ppaction://hlinksldjump"/>
              </a:rPr>
              <a:t>Home</a:t>
            </a:r>
            <a:r>
              <a:rPr lang="en-US" altLang="en-US" dirty="0" smtClean="0"/>
              <a:t>, </a:t>
            </a:r>
            <a:r>
              <a:rPr lang="en-US" altLang="en-US" dirty="0">
                <a:hlinkClick r:id="rId6" action="ppaction://hlinksldjump"/>
              </a:rPr>
              <a:t>Conclusion</a:t>
            </a:r>
            <a:r>
              <a:rPr lang="en-US" altLang="en-US" dirty="0"/>
              <a:t>, </a:t>
            </a:r>
            <a:r>
              <a:rPr lang="en-US" altLang="en-US" dirty="0" smtClean="0">
                <a:hlinkClick r:id="rId7" action="ppaction://hlinksldjump"/>
              </a:rPr>
              <a:t>Credits</a:t>
            </a:r>
            <a:endParaRPr lang="en-US" altLang="en-US" dirty="0"/>
          </a:p>
        </p:txBody>
      </p:sp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2819400" y="5715000"/>
            <a:ext cx="3298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1" hangingPunct="1"/>
            <a:r>
              <a:rPr lang="en-US" altLang="en-US">
                <a:hlinkClick r:id="rId8" action="ppaction://hlinkfile"/>
              </a:rPr>
              <a:t>WebQuest Article Rubric.doc </a:t>
            </a:r>
            <a:endParaRPr lang="en-US" altLang="en-US"/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1295400" y="2971800"/>
            <a:ext cx="680402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 Cherryville Daily is the source for local news for the</a:t>
            </a:r>
          </a:p>
          <a:p>
            <a:r>
              <a:rPr lang="en-US" altLang="en-US"/>
              <a:t>citizens of Cherryville.  Our newspaper maintains a high level </a:t>
            </a:r>
          </a:p>
          <a:p>
            <a:r>
              <a:rPr lang="en-US" altLang="en-US"/>
              <a:t>of quality, because we require that all articles submitted</a:t>
            </a:r>
          </a:p>
          <a:p>
            <a:r>
              <a:rPr lang="en-US" altLang="en-US"/>
              <a:t>are carefully edited by the author.  Your article should be a </a:t>
            </a:r>
          </a:p>
          <a:p>
            <a:r>
              <a:rPr lang="en-US" altLang="en-US"/>
              <a:t>five paragraph essay, and should include at least one picture.</a:t>
            </a: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725168" y="4343400"/>
            <a:ext cx="7749236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When everyone’s article is written and has been edited by a peer, you</a:t>
            </a:r>
          </a:p>
          <a:p>
            <a:r>
              <a:rPr lang="en-US" altLang="en-US" dirty="0"/>
              <a:t>will come together as a group to “publish” it on a poster to hang on the </a:t>
            </a:r>
          </a:p>
          <a:p>
            <a:r>
              <a:rPr lang="en-US" altLang="en-US" dirty="0"/>
              <a:t>wall either in the classroom or on the hall</a:t>
            </a:r>
            <a:r>
              <a:rPr lang="en-US" altLang="en-US" dirty="0" smtClean="0"/>
              <a:t>. Finally, your group will </a:t>
            </a:r>
          </a:p>
          <a:p>
            <a:r>
              <a:rPr lang="en-US" altLang="en-US" dirty="0" smtClean="0"/>
              <a:t>present your Finished Web Quest to the class. </a:t>
            </a:r>
            <a:endParaRPr lang="en-US" altLang="en-US" dirty="0"/>
          </a:p>
          <a:p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E1AC2"/>
                                      </p:to>
                                    </p:animClr>
                                    <p:animClr clrSpc="rgb" dir="cw">
                                      <p:cBhvr>
                                        <p:cTn id="7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E1AC2"/>
                                      </p:to>
                                    </p:animClr>
                                    <p:set>
                                      <p:cBhvr>
                                        <p:cTn id="8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3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900" fill="hold">
                                          <p:stCondLst>
                                            <p:cond delay="210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3505200" y="228600"/>
            <a:ext cx="19970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/>
              <a:t>Conclusion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340435" y="762000"/>
            <a:ext cx="8028159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How does it feel to be a VIP in Cherryville?  You should have learned</a:t>
            </a:r>
          </a:p>
          <a:p>
            <a:r>
              <a:rPr lang="en-US" altLang="en-US" dirty="0"/>
              <a:t>a lot about being a Mayor, Sheriff, City Council Person, a Fire Fighter,</a:t>
            </a:r>
          </a:p>
          <a:p>
            <a:r>
              <a:rPr lang="en-US" altLang="en-US" dirty="0"/>
              <a:t>a City Works Manager, and a Newspaper Editor.  You should have a</a:t>
            </a:r>
          </a:p>
          <a:p>
            <a:r>
              <a:rPr lang="en-US" altLang="en-US" dirty="0"/>
              <a:t>good feel for how to search the Web to learn what you need to </a:t>
            </a:r>
            <a:r>
              <a:rPr lang="en-US" altLang="en-US" dirty="0" smtClean="0"/>
              <a:t>know.</a:t>
            </a:r>
            <a:endParaRPr lang="en-US" altLang="en-US" dirty="0"/>
          </a:p>
          <a:p>
            <a:r>
              <a:rPr lang="en-US" altLang="en-US" dirty="0" smtClean="0"/>
              <a:t>Also, </a:t>
            </a:r>
            <a:r>
              <a:rPr lang="en-US" altLang="en-US" dirty="0"/>
              <a:t>you made a job choice based on what you learned, and on </a:t>
            </a:r>
          </a:p>
          <a:p>
            <a:r>
              <a:rPr lang="en-US" altLang="en-US" dirty="0"/>
              <a:t>your own experiences as well.  You have shown what you learned</a:t>
            </a:r>
          </a:p>
          <a:p>
            <a:r>
              <a:rPr lang="en-US" altLang="en-US" dirty="0"/>
              <a:t>with your newspaper article published in The Cherryville Daily </a:t>
            </a:r>
            <a:r>
              <a:rPr lang="en-US" altLang="en-US" dirty="0" smtClean="0"/>
              <a:t> and with</a:t>
            </a:r>
          </a:p>
          <a:p>
            <a:r>
              <a:rPr lang="en-US" altLang="en-US" dirty="0" smtClean="0"/>
              <a:t>Your classroom Web Quest presentation.</a:t>
            </a:r>
            <a:endParaRPr lang="en-US" altLang="en-US" dirty="0"/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609600" y="4114800"/>
            <a:ext cx="75199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If you would like to learn more about these jobs, or maybe some other</a:t>
            </a:r>
          </a:p>
          <a:p>
            <a:r>
              <a:rPr lang="en-US" altLang="en-US"/>
              <a:t>ones you find interesting, here are a few sites to help you get started.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949325" y="4757738"/>
            <a:ext cx="1922463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hlinkClick r:id="rId2"/>
              </a:rPr>
              <a:t>www.google.com</a:t>
            </a:r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4481513" y="4757738"/>
            <a:ext cx="3081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hlinkClick r:id="rId3"/>
              </a:rPr>
              <a:t>http://www.super-kids.com/</a:t>
            </a:r>
            <a:endParaRPr lang="en-US" altLang="en-US"/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914400" y="5410200"/>
            <a:ext cx="210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hlinkClick r:id="rId4"/>
              </a:rPr>
              <a:t>www.kidsclick.org</a:t>
            </a:r>
            <a:endParaRPr lang="en-US" altLang="en-US"/>
          </a:p>
          <a:p>
            <a:endParaRPr lang="en-US" altLang="en-US"/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4537075" y="5367338"/>
            <a:ext cx="3117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hlinkClick r:id="rId5"/>
              </a:rPr>
              <a:t>http://cybersleuth-kids.com/</a:t>
            </a:r>
            <a:endParaRPr lang="en-US" altLang="en-US"/>
          </a:p>
          <a:p>
            <a:endParaRPr lang="en-US" altLang="en-US"/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1542818" y="5976938"/>
            <a:ext cx="60885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>
                <a:hlinkClick r:id="rId6" action="ppaction://hlinksldjump"/>
              </a:rPr>
              <a:t>Introduction</a:t>
            </a:r>
            <a:r>
              <a:rPr lang="en-US" altLang="en-US" dirty="0"/>
              <a:t>, </a:t>
            </a:r>
            <a:r>
              <a:rPr lang="en-US" altLang="en-US" dirty="0">
                <a:hlinkClick r:id="rId7" action="ppaction://hlinksldjump"/>
              </a:rPr>
              <a:t>Task</a:t>
            </a:r>
            <a:r>
              <a:rPr lang="en-US" altLang="en-US" dirty="0"/>
              <a:t>, </a:t>
            </a:r>
            <a:r>
              <a:rPr lang="en-US" altLang="en-US" dirty="0">
                <a:hlinkClick r:id="rId8" action="ppaction://hlinksldjump"/>
              </a:rPr>
              <a:t>Process</a:t>
            </a:r>
            <a:r>
              <a:rPr lang="en-US" altLang="en-US" dirty="0"/>
              <a:t>, </a:t>
            </a:r>
            <a:r>
              <a:rPr lang="en-US" altLang="en-US" dirty="0">
                <a:hlinkClick r:id="rId9" action="ppaction://hlinksldjump"/>
              </a:rPr>
              <a:t>Evaluation</a:t>
            </a:r>
            <a:r>
              <a:rPr lang="en-US" altLang="en-US" dirty="0"/>
              <a:t>, </a:t>
            </a:r>
            <a:r>
              <a:rPr lang="en-US" altLang="en-US" dirty="0" smtClean="0">
                <a:hlinkClick r:id="rId10" action="ppaction://hlinksldjump"/>
              </a:rPr>
              <a:t>Home</a:t>
            </a:r>
            <a:r>
              <a:rPr lang="en-US" altLang="en-US" dirty="0" smtClean="0"/>
              <a:t>, </a:t>
            </a:r>
            <a:r>
              <a:rPr lang="en-US" altLang="en-US" dirty="0" smtClean="0">
                <a:hlinkClick r:id="rId11" action="ppaction://hlinksldjump"/>
              </a:rPr>
              <a:t>Credits</a:t>
            </a:r>
            <a:endParaRPr lang="en-US" altLang="en-US" dirty="0"/>
          </a:p>
        </p:txBody>
      </p:sp>
      <p:pic>
        <p:nvPicPr>
          <p:cNvPr id="57356" name="Picture 12" descr="MCPE06219_0000[1]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869" y="2983970"/>
            <a:ext cx="1797050" cy="1147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3648075" y="685006"/>
            <a:ext cx="1397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dirty="0"/>
              <a:t>Credits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457199" y="2209800"/>
            <a:ext cx="8412163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The original Power Point for this </a:t>
            </a:r>
            <a:r>
              <a:rPr lang="en-US" altLang="en-US" dirty="0" smtClean="0"/>
              <a:t>Web Quest </a:t>
            </a:r>
            <a:r>
              <a:rPr lang="en-US" altLang="en-US" dirty="0"/>
              <a:t>was created by Ellen Snyder,</a:t>
            </a:r>
          </a:p>
          <a:p>
            <a:r>
              <a:rPr lang="en-US" altLang="en-US" dirty="0"/>
              <a:t>Julie Boyland, and Mike Raven, all </a:t>
            </a:r>
            <a:r>
              <a:rPr lang="en-US" altLang="en-US" dirty="0" smtClean="0"/>
              <a:t>of whom were </a:t>
            </a:r>
            <a:r>
              <a:rPr lang="en-US" altLang="en-US" dirty="0"/>
              <a:t>students of</a:t>
            </a:r>
          </a:p>
          <a:p>
            <a:r>
              <a:rPr lang="en-US" altLang="en-US" dirty="0"/>
              <a:t> Education at Kennesaw State University.</a:t>
            </a:r>
          </a:p>
          <a:p>
            <a:r>
              <a:rPr lang="en-US" altLang="en-US" dirty="0"/>
              <a:t>This project was an assignment for EDUC 3302: Curriculum and Assessment,</a:t>
            </a:r>
          </a:p>
          <a:p>
            <a:r>
              <a:rPr lang="en-US" altLang="en-US" dirty="0"/>
              <a:t>During Summer Semester 2006.   We received assistance from our instructor</a:t>
            </a:r>
          </a:p>
          <a:p>
            <a:r>
              <a:rPr lang="en-US" altLang="en-US" dirty="0"/>
              <a:t>Cherry O. </a:t>
            </a:r>
            <a:r>
              <a:rPr lang="en-US" altLang="en-US" dirty="0" smtClean="0"/>
              <a:t>Steffen.</a:t>
            </a:r>
            <a:endParaRPr lang="en-US" altLang="en-US" dirty="0"/>
          </a:p>
          <a:p>
            <a:r>
              <a:rPr lang="en-US" altLang="en-US" dirty="0"/>
              <a:t>This </a:t>
            </a:r>
            <a:r>
              <a:rPr lang="en-US" altLang="en-US" dirty="0" smtClean="0"/>
              <a:t>Web Quest </a:t>
            </a:r>
            <a:r>
              <a:rPr lang="en-US" altLang="en-US" dirty="0"/>
              <a:t>is not being maintained at this time.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1436168" y="6096000"/>
            <a:ext cx="647645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>
                <a:hlinkClick r:id="rId2" action="ppaction://hlinksldjump"/>
              </a:rPr>
              <a:t>Introduction</a:t>
            </a:r>
            <a:r>
              <a:rPr lang="en-US" altLang="en-US" dirty="0"/>
              <a:t>, </a:t>
            </a:r>
            <a:r>
              <a:rPr lang="en-US" altLang="en-US" dirty="0">
                <a:hlinkClick r:id="rId3" action="ppaction://hlinksldjump"/>
              </a:rPr>
              <a:t>Task</a:t>
            </a:r>
            <a:r>
              <a:rPr lang="en-US" altLang="en-US" dirty="0"/>
              <a:t>, </a:t>
            </a:r>
            <a:r>
              <a:rPr lang="en-US" altLang="en-US" dirty="0">
                <a:hlinkClick r:id="rId4" action="ppaction://hlinksldjump"/>
              </a:rPr>
              <a:t>Process</a:t>
            </a:r>
            <a:r>
              <a:rPr lang="en-US" altLang="en-US" dirty="0"/>
              <a:t>, </a:t>
            </a:r>
            <a:r>
              <a:rPr lang="en-US" altLang="en-US" dirty="0">
                <a:hlinkClick r:id="rId5" action="ppaction://hlinksldjump"/>
              </a:rPr>
              <a:t>Evaluation</a:t>
            </a:r>
            <a:r>
              <a:rPr lang="en-US" altLang="en-US" dirty="0"/>
              <a:t>, </a:t>
            </a:r>
            <a:r>
              <a:rPr lang="en-US" altLang="en-US" dirty="0">
                <a:hlinkClick r:id="rId6" action="ppaction://hlinksldjump"/>
              </a:rPr>
              <a:t>Conclusion</a:t>
            </a:r>
            <a:r>
              <a:rPr lang="en-US" altLang="en-US" dirty="0"/>
              <a:t>, </a:t>
            </a:r>
            <a:r>
              <a:rPr lang="en-US" altLang="en-US" dirty="0" smtClean="0">
                <a:hlinkClick r:id="rId7" action="ppaction://hlinksldjump"/>
              </a:rPr>
              <a:t>Home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3427413" y="365125"/>
            <a:ext cx="18367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/>
              <a:t>Resources</a:t>
            </a: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1943100" y="1328738"/>
            <a:ext cx="5864106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dirty="0"/>
              <a:t>To complete this </a:t>
            </a:r>
            <a:r>
              <a:rPr lang="en-US" altLang="en-US" dirty="0" smtClean="0"/>
              <a:t>Web Quest</a:t>
            </a:r>
            <a:r>
              <a:rPr lang="en-US" altLang="en-US" dirty="0"/>
              <a:t>, you will need:</a:t>
            </a:r>
          </a:p>
          <a:p>
            <a:pPr algn="l">
              <a:buFontTx/>
              <a:buChar char="•"/>
            </a:pPr>
            <a:endParaRPr lang="en-US" altLang="en-US" dirty="0"/>
          </a:p>
          <a:p>
            <a:pPr algn="l">
              <a:buFontTx/>
              <a:buChar char="•"/>
            </a:pPr>
            <a:r>
              <a:rPr lang="en-US" altLang="en-US" dirty="0"/>
              <a:t>Internet access</a:t>
            </a:r>
          </a:p>
          <a:p>
            <a:pPr algn="l">
              <a:buFontTx/>
              <a:buChar char="•"/>
            </a:pPr>
            <a:r>
              <a:rPr lang="en-US" altLang="en-US" dirty="0"/>
              <a:t>Access to </a:t>
            </a:r>
            <a:r>
              <a:rPr lang="en-US" altLang="en-US" dirty="0" smtClean="0"/>
              <a:t>Microsoft Word</a:t>
            </a:r>
          </a:p>
          <a:p>
            <a:pPr algn="l">
              <a:buFontTx/>
              <a:buChar char="•"/>
            </a:pPr>
            <a:r>
              <a:rPr lang="en-US" altLang="en-US" dirty="0" smtClean="0"/>
              <a:t>Access to Microsoft PowerPoint</a:t>
            </a:r>
            <a:endParaRPr lang="en-US" altLang="en-US" dirty="0"/>
          </a:p>
          <a:p>
            <a:pPr algn="l">
              <a:buFontTx/>
              <a:buChar char="•"/>
            </a:pPr>
            <a:r>
              <a:rPr lang="en-US" altLang="en-US" dirty="0"/>
              <a:t>6 large poster boards (regular not foam or tri-board)</a:t>
            </a:r>
          </a:p>
          <a:p>
            <a:pPr algn="l">
              <a:buFontTx/>
              <a:buChar char="•"/>
            </a:pPr>
            <a:r>
              <a:rPr lang="en-US" altLang="en-US" dirty="0"/>
              <a:t>Glue, markers and lots of imagination</a:t>
            </a:r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898449" y="3995738"/>
            <a:ext cx="73709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>
                <a:hlinkClick r:id="rId2" action="ppaction://hlinksldjump"/>
              </a:rPr>
              <a:t>Home</a:t>
            </a:r>
            <a:r>
              <a:rPr lang="en-US" altLang="en-US" dirty="0" smtClean="0"/>
              <a:t>, </a:t>
            </a:r>
            <a:r>
              <a:rPr lang="en-US" altLang="en-US" dirty="0" smtClean="0">
                <a:hlinkClick r:id="rId3" action="ppaction://hlinksldjump"/>
              </a:rPr>
              <a:t>Introduction</a:t>
            </a:r>
            <a:r>
              <a:rPr lang="en-US" altLang="en-US" dirty="0" smtClean="0"/>
              <a:t>, </a:t>
            </a:r>
            <a:r>
              <a:rPr lang="en-US" altLang="en-US" dirty="0" smtClean="0">
                <a:hlinkClick r:id="rId4" action="ppaction://hlinksldjump"/>
              </a:rPr>
              <a:t>Process</a:t>
            </a:r>
            <a:r>
              <a:rPr lang="en-US" altLang="en-US" dirty="0"/>
              <a:t>, </a:t>
            </a:r>
            <a:r>
              <a:rPr lang="en-US" altLang="en-US" dirty="0" smtClean="0">
                <a:hlinkClick r:id="rId5" action="ppaction://hlinksldjump"/>
              </a:rPr>
              <a:t>Conclusion</a:t>
            </a:r>
            <a:r>
              <a:rPr lang="en-US" altLang="en-US" dirty="0" smtClean="0"/>
              <a:t>, </a:t>
            </a:r>
            <a:r>
              <a:rPr lang="en-US" altLang="en-US" dirty="0" smtClean="0">
                <a:hlinkClick r:id="rId6" action="ppaction://hlinksldjump"/>
              </a:rPr>
              <a:t>Tasks</a:t>
            </a:r>
            <a:r>
              <a:rPr lang="en-US" altLang="en-US" dirty="0" smtClean="0"/>
              <a:t>,</a:t>
            </a:r>
            <a:r>
              <a:rPr lang="en-US" altLang="en-US" dirty="0" smtClean="0">
                <a:hlinkClick r:id="rId7" action="ppaction://hlinksldjump"/>
              </a:rPr>
              <a:t>Credits</a:t>
            </a:r>
            <a:r>
              <a:rPr lang="en-US" altLang="en-US" dirty="0" smtClean="0"/>
              <a:t>, </a:t>
            </a:r>
            <a:r>
              <a:rPr lang="en-US" altLang="en-US" dirty="0">
                <a:hlinkClick r:id="rId8" action="ppaction://hlinksldjump"/>
              </a:rPr>
              <a:t>Evaluation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3429000" y="0"/>
            <a:ext cx="20050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/>
              <a:t>Evaluation</a:t>
            </a:r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762000" y="457200"/>
            <a:ext cx="7599363" cy="503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dirty="0"/>
              <a:t>Students will be evaluated individually and as a group.  The </a:t>
            </a:r>
          </a:p>
          <a:p>
            <a:pPr algn="l"/>
            <a:r>
              <a:rPr lang="en-US" altLang="en-US" dirty="0"/>
              <a:t>individual work will carry more weight since the majority of the</a:t>
            </a:r>
          </a:p>
          <a:p>
            <a:pPr algn="l"/>
            <a:r>
              <a:rPr lang="en-US" altLang="en-US" dirty="0"/>
              <a:t>project focuses on individual research and writing the essay for the </a:t>
            </a:r>
          </a:p>
          <a:p>
            <a:pPr algn="l"/>
            <a:r>
              <a:rPr lang="en-US" altLang="en-US" dirty="0"/>
              <a:t>newspaper article.  Use a rubric to evaluate this project and keep</a:t>
            </a:r>
          </a:p>
          <a:p>
            <a:pPr algn="l"/>
            <a:r>
              <a:rPr lang="en-US" altLang="en-US" dirty="0"/>
              <a:t>the following questions in mind as well:</a:t>
            </a:r>
          </a:p>
          <a:p>
            <a:pPr algn="l"/>
            <a:endParaRPr lang="en-US" altLang="en-US" dirty="0"/>
          </a:p>
          <a:p>
            <a:pPr algn="l">
              <a:buFontTx/>
              <a:buChar char="•"/>
            </a:pPr>
            <a:r>
              <a:rPr lang="en-US" altLang="en-US" dirty="0"/>
              <a:t>How long did this project take?</a:t>
            </a:r>
          </a:p>
          <a:p>
            <a:pPr algn="l">
              <a:buFontTx/>
              <a:buChar char="•"/>
            </a:pPr>
            <a:r>
              <a:rPr lang="en-US" altLang="en-US" dirty="0"/>
              <a:t>How balanced was this project for your students?</a:t>
            </a:r>
          </a:p>
          <a:p>
            <a:pPr algn="l">
              <a:buFontTx/>
              <a:buChar char="•"/>
            </a:pPr>
            <a:r>
              <a:rPr lang="en-US" altLang="en-US" dirty="0"/>
              <a:t>Did everyone complete an application and secure two letters of </a:t>
            </a:r>
          </a:p>
          <a:p>
            <a:pPr algn="l"/>
            <a:r>
              <a:rPr lang="en-US" altLang="en-US" dirty="0"/>
              <a:t>  recommendation?</a:t>
            </a:r>
          </a:p>
          <a:p>
            <a:pPr algn="l">
              <a:buFontTx/>
              <a:buChar char="•"/>
            </a:pPr>
            <a:r>
              <a:rPr lang="en-US" altLang="en-US" dirty="0"/>
              <a:t>Did everyone complete their essay, including editing and publishing?</a:t>
            </a:r>
          </a:p>
          <a:p>
            <a:pPr algn="l">
              <a:buFontTx/>
              <a:buChar char="•"/>
            </a:pPr>
            <a:r>
              <a:rPr lang="en-US" altLang="en-US" dirty="0"/>
              <a:t>Did the groups work cooperatively, both with the computer at the</a:t>
            </a:r>
          </a:p>
          <a:p>
            <a:pPr algn="l"/>
            <a:r>
              <a:rPr lang="en-US" altLang="en-US" dirty="0"/>
              <a:t>  beginning, and with the construction of the poster at the end?</a:t>
            </a:r>
          </a:p>
          <a:p>
            <a:pPr algn="l"/>
            <a:endParaRPr lang="en-US" altLang="en-US" dirty="0"/>
          </a:p>
          <a:p>
            <a:pPr algn="l"/>
            <a:r>
              <a:rPr lang="en-US" altLang="en-US" dirty="0"/>
              <a:t>Remember that although the results of student research may seem</a:t>
            </a:r>
          </a:p>
          <a:p>
            <a:pPr algn="l"/>
            <a:r>
              <a:rPr lang="en-US" altLang="en-US" dirty="0"/>
              <a:t>to you quite simplistic, you should evaluate their research skills and</a:t>
            </a:r>
          </a:p>
          <a:p>
            <a:pPr algn="l"/>
            <a:r>
              <a:rPr lang="en-US" altLang="en-US" dirty="0"/>
              <a:t>organizational skills, and know that in depth content will come with</a:t>
            </a:r>
          </a:p>
          <a:p>
            <a:pPr algn="l"/>
            <a:r>
              <a:rPr lang="en-US" altLang="en-US" dirty="0"/>
              <a:t>additional practice.</a:t>
            </a:r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1611072" y="6248400"/>
            <a:ext cx="60917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>
                <a:hlinkClick r:id="rId2" action="ppaction://hlinksldjump"/>
              </a:rPr>
              <a:t>Home</a:t>
            </a:r>
            <a:r>
              <a:rPr lang="en-US" altLang="en-US" dirty="0" smtClean="0"/>
              <a:t>, </a:t>
            </a:r>
            <a:r>
              <a:rPr lang="en-US" altLang="en-US" dirty="0" smtClean="0">
                <a:hlinkClick r:id="rId3" action="ppaction://hlinksldjump"/>
              </a:rPr>
              <a:t>Introduction</a:t>
            </a:r>
            <a:r>
              <a:rPr lang="en-US" altLang="en-US" dirty="0" smtClean="0"/>
              <a:t>, </a:t>
            </a:r>
            <a:r>
              <a:rPr lang="en-US" altLang="en-US" dirty="0" smtClean="0">
                <a:hlinkClick r:id="rId4" action="ppaction://hlinksldjump"/>
              </a:rPr>
              <a:t>Process</a:t>
            </a:r>
            <a:r>
              <a:rPr lang="en-US" altLang="en-US" dirty="0"/>
              <a:t>, </a:t>
            </a:r>
            <a:r>
              <a:rPr lang="en-US" altLang="en-US" dirty="0" smtClean="0">
                <a:hlinkClick r:id="rId5" action="ppaction://hlinksldjump"/>
              </a:rPr>
              <a:t>Tasks</a:t>
            </a:r>
            <a:r>
              <a:rPr lang="en-US" altLang="en-US" dirty="0" smtClean="0"/>
              <a:t>, </a:t>
            </a:r>
            <a:r>
              <a:rPr lang="en-US" altLang="en-US" dirty="0" smtClean="0">
                <a:hlinkClick r:id="rId6" action="ppaction://hlinksldjump"/>
              </a:rPr>
              <a:t>Resources</a:t>
            </a:r>
            <a:r>
              <a:rPr lang="en-US" altLang="en-US" dirty="0"/>
              <a:t>, </a:t>
            </a:r>
            <a:r>
              <a:rPr lang="en-US" altLang="en-US" dirty="0" smtClean="0">
                <a:hlinkClick r:id="rId7" action="ppaction://hlinksldjump"/>
              </a:rPr>
              <a:t>Credits</a:t>
            </a:r>
            <a:endParaRPr lang="en-US" altLang="en-US" dirty="0"/>
          </a:p>
        </p:txBody>
      </p:sp>
      <p:sp>
        <p:nvSpPr>
          <p:cNvPr id="71687" name="Text Box 7">
            <a:hlinkClick r:id="" action="ppaction://hlinkshowjump?jump=firstslide"/>
          </p:cNvPr>
          <p:cNvSpPr txBox="1">
            <a:spLocks noChangeArrowheads="1"/>
          </p:cNvSpPr>
          <p:nvPr/>
        </p:nvSpPr>
        <p:spPr bwMode="auto">
          <a:xfrm>
            <a:off x="3962400" y="5562600"/>
            <a:ext cx="755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chemeClr val="tx1"/>
                </a:solidFill>
                <a:hlinkClick r:id="rId8" action="ppaction://hlinksldjump"/>
              </a:rPr>
              <a:t>EXIT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79735" y="2967335"/>
            <a:ext cx="43845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THE END…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3505200" y="0"/>
            <a:ext cx="1947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Introduction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1066800" y="3962400"/>
            <a:ext cx="715327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The citizens of Cherryville have decided to form a new town.  This</a:t>
            </a:r>
          </a:p>
          <a:p>
            <a:r>
              <a:rPr lang="en-US" altLang="en-US" dirty="0"/>
              <a:t>town has some important jobs to fill to ensure that Cherryville</a:t>
            </a:r>
          </a:p>
          <a:p>
            <a:r>
              <a:rPr lang="en-US" altLang="en-US" dirty="0"/>
              <a:t>runs smoothly and is a safe place to be.  Each job may only </a:t>
            </a:r>
          </a:p>
          <a:p>
            <a:r>
              <a:rPr lang="en-US" altLang="en-US" dirty="0"/>
              <a:t>be filled by one person.</a:t>
            </a:r>
          </a:p>
          <a:p>
            <a:endParaRPr lang="en-US" altLang="en-US" dirty="0"/>
          </a:p>
          <a:p>
            <a:r>
              <a:rPr lang="en-US" altLang="en-US" dirty="0"/>
              <a:t>You and your group will learn about the jobs available</a:t>
            </a:r>
          </a:p>
          <a:p>
            <a:r>
              <a:rPr lang="en-US" altLang="en-US" dirty="0"/>
              <a:t>and then each of you will apply for one of the jobs.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1483284" y="6248400"/>
            <a:ext cx="59250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>
                <a:solidFill>
                  <a:schemeClr val="tx1"/>
                </a:solidFill>
                <a:hlinkClick r:id="rId2" action="ppaction://hlinksldjump"/>
              </a:rPr>
              <a:t>Home</a:t>
            </a:r>
            <a:r>
              <a:rPr lang="en-US" altLang="en-US" dirty="0" smtClean="0">
                <a:solidFill>
                  <a:schemeClr val="tx1"/>
                </a:solidFill>
              </a:rPr>
              <a:t>, </a:t>
            </a:r>
            <a:r>
              <a:rPr lang="en-US" altLang="en-US" dirty="0">
                <a:solidFill>
                  <a:schemeClr val="tx1"/>
                </a:solidFill>
                <a:hlinkClick r:id="rId3" action="ppaction://hlinksldjump"/>
              </a:rPr>
              <a:t>Task</a:t>
            </a:r>
            <a:r>
              <a:rPr lang="en-US" altLang="en-US" dirty="0">
                <a:solidFill>
                  <a:schemeClr val="tx1"/>
                </a:solidFill>
              </a:rPr>
              <a:t>, </a:t>
            </a:r>
            <a:r>
              <a:rPr lang="en-US" altLang="en-US" dirty="0">
                <a:solidFill>
                  <a:schemeClr val="tx1"/>
                </a:solidFill>
                <a:hlinkClick r:id="rId4" action="ppaction://hlinksldjump"/>
              </a:rPr>
              <a:t>Process</a:t>
            </a:r>
            <a:r>
              <a:rPr lang="en-US" altLang="en-US" dirty="0">
                <a:solidFill>
                  <a:schemeClr val="tx1"/>
                </a:solidFill>
              </a:rPr>
              <a:t>, </a:t>
            </a:r>
            <a:r>
              <a:rPr lang="en-US" altLang="en-US" dirty="0">
                <a:solidFill>
                  <a:schemeClr val="tx1"/>
                </a:solidFill>
                <a:hlinkClick r:id="rId5" action="ppaction://hlinksldjump"/>
              </a:rPr>
              <a:t>Evaluation</a:t>
            </a:r>
            <a:r>
              <a:rPr lang="en-US" altLang="en-US" dirty="0">
                <a:solidFill>
                  <a:schemeClr val="tx1"/>
                </a:solidFill>
              </a:rPr>
              <a:t>, </a:t>
            </a:r>
            <a:r>
              <a:rPr lang="en-US" altLang="en-US" dirty="0">
                <a:solidFill>
                  <a:schemeClr val="tx1"/>
                </a:solidFill>
                <a:hlinkClick r:id="rId6" action="ppaction://hlinksldjump"/>
              </a:rPr>
              <a:t>Conclusion</a:t>
            </a:r>
            <a:r>
              <a:rPr lang="en-US" altLang="en-US" dirty="0">
                <a:solidFill>
                  <a:schemeClr val="tx1"/>
                </a:solidFill>
              </a:rPr>
              <a:t>, </a:t>
            </a:r>
            <a:r>
              <a:rPr lang="en-US" altLang="en-US" dirty="0" smtClean="0">
                <a:solidFill>
                  <a:schemeClr val="tx1"/>
                </a:solidFill>
                <a:hlinkClick r:id="rId7" action="ppaction://hlinksldjump"/>
              </a:rPr>
              <a:t>Credits</a:t>
            </a:r>
            <a:endParaRPr lang="en-US" altLang="en-US" dirty="0">
              <a:solidFill>
                <a:schemeClr val="tx1"/>
              </a:solidFill>
            </a:endParaRPr>
          </a:p>
        </p:txBody>
      </p:sp>
      <p:pic>
        <p:nvPicPr>
          <p:cNvPr id="38920" name="Picture 8" descr="children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819400"/>
            <a:ext cx="571500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21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533400"/>
            <a:ext cx="2743200" cy="209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3908051" y="187325"/>
            <a:ext cx="10294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 smtClean="0"/>
              <a:t>Tasks</a:t>
            </a:r>
            <a:endParaRPr lang="en-US" altLang="en-US" sz="2400" dirty="0"/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457200" y="838200"/>
            <a:ext cx="8015288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Your group should look at all of the jobs to begin.  Then each</a:t>
            </a:r>
          </a:p>
          <a:p>
            <a:r>
              <a:rPr lang="en-US" altLang="en-US" dirty="0"/>
              <a:t>student will choose one job to learn </a:t>
            </a:r>
            <a:r>
              <a:rPr lang="en-US" altLang="en-US" dirty="0" smtClean="0"/>
              <a:t>about </a:t>
            </a:r>
            <a:r>
              <a:rPr lang="en-US" altLang="en-US" dirty="0"/>
              <a:t>and will </a:t>
            </a:r>
            <a:r>
              <a:rPr lang="en-US" altLang="en-US" dirty="0" smtClean="0"/>
              <a:t>then apply </a:t>
            </a:r>
            <a:r>
              <a:rPr lang="en-US" altLang="en-US" dirty="0"/>
              <a:t>for that job.</a:t>
            </a:r>
          </a:p>
          <a:p>
            <a:r>
              <a:rPr lang="en-US" altLang="en-US" dirty="0" smtClean="0"/>
              <a:t>When </a:t>
            </a:r>
            <a:r>
              <a:rPr lang="en-US" altLang="en-US" dirty="0"/>
              <a:t>you are “working” at your new job, you will need to submit </a:t>
            </a:r>
          </a:p>
          <a:p>
            <a:r>
              <a:rPr lang="en-US" altLang="en-US" dirty="0"/>
              <a:t>an article about your duties and responsibilities </a:t>
            </a:r>
            <a:r>
              <a:rPr lang="en-US" altLang="en-US" dirty="0" smtClean="0"/>
              <a:t>to the </a:t>
            </a:r>
            <a:r>
              <a:rPr lang="en-US" altLang="en-US" dirty="0"/>
              <a:t>local newspaper,</a:t>
            </a:r>
          </a:p>
          <a:p>
            <a:r>
              <a:rPr lang="en-US" altLang="en-US" dirty="0"/>
              <a:t>The Cherryville Daily</a:t>
            </a: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1066800" y="2438400"/>
            <a:ext cx="8651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hlinkClick r:id="rId2" action="ppaction://hlinksldjump"/>
              </a:rPr>
              <a:t>Mayor</a:t>
            </a:r>
            <a:endParaRPr lang="en-US" altLang="en-US"/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7086600" y="2514600"/>
            <a:ext cx="908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hlinkClick r:id="rId3" action="ppaction://hlinksldjump"/>
              </a:rPr>
              <a:t>Sheriff</a:t>
            </a:r>
            <a:endParaRPr lang="en-US" altLang="en-US"/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685800" y="3124200"/>
            <a:ext cx="1562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 </a:t>
            </a:r>
            <a:r>
              <a:rPr lang="en-US" altLang="en-US">
                <a:hlinkClick r:id="rId4" action="ppaction://hlinksldjump"/>
              </a:rPr>
              <a:t>City Council</a:t>
            </a:r>
            <a:endParaRPr lang="en-US" altLang="en-US"/>
          </a:p>
        </p:txBody>
      </p:sp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6781800" y="3276600"/>
            <a:ext cx="15414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  <a:hlinkClick r:id="rId5" action="ppaction://hlinksldjump"/>
              </a:rPr>
              <a:t>Fire Fighter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9950" name="Text Box 14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2544763" y="48768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39951" name="Text Box 15"/>
          <p:cNvSpPr txBox="1">
            <a:spLocks noChangeArrowheads="1"/>
          </p:cNvSpPr>
          <p:nvPr/>
        </p:nvSpPr>
        <p:spPr bwMode="auto">
          <a:xfrm>
            <a:off x="6172200" y="52578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39952" name="Text Box 16"/>
          <p:cNvSpPr txBox="1">
            <a:spLocks noChangeArrowheads="1"/>
          </p:cNvSpPr>
          <p:nvPr/>
        </p:nvSpPr>
        <p:spPr bwMode="auto">
          <a:xfrm>
            <a:off x="6400800" y="3886200"/>
            <a:ext cx="2111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hlinkClick r:id="rId7" action="ppaction://hlinksldjump"/>
              </a:rPr>
              <a:t>Newspaper Editor</a:t>
            </a:r>
            <a:endParaRPr lang="en-US" altLang="en-US"/>
          </a:p>
        </p:txBody>
      </p:sp>
      <p:sp>
        <p:nvSpPr>
          <p:cNvPr id="39954" name="Text Box 18"/>
          <p:cNvSpPr txBox="1">
            <a:spLocks noChangeArrowheads="1"/>
          </p:cNvSpPr>
          <p:nvPr/>
        </p:nvSpPr>
        <p:spPr bwMode="auto">
          <a:xfrm>
            <a:off x="533400" y="3962400"/>
            <a:ext cx="2387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hlinkClick r:id="rId6" action="ppaction://hlinksldjump"/>
              </a:rPr>
              <a:t>City Works Manager</a:t>
            </a:r>
            <a:endParaRPr lang="en-US" altLang="en-US"/>
          </a:p>
        </p:txBody>
      </p:sp>
      <p:sp>
        <p:nvSpPr>
          <p:cNvPr id="39956" name="Text Box 20"/>
          <p:cNvSpPr txBox="1">
            <a:spLocks noChangeArrowheads="1"/>
          </p:cNvSpPr>
          <p:nvPr/>
        </p:nvSpPr>
        <p:spPr bwMode="auto">
          <a:xfrm>
            <a:off x="381000" y="5867400"/>
            <a:ext cx="8281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 smtClean="0">
                <a:hlinkClick r:id="rId8" action="ppaction://hlinksldjump"/>
              </a:rPr>
              <a:t>Home</a:t>
            </a:r>
            <a:r>
              <a:rPr lang="en-US" altLang="en-US" dirty="0" smtClean="0"/>
              <a:t>, </a:t>
            </a:r>
            <a:r>
              <a:rPr lang="en-US" altLang="en-US" dirty="0" smtClean="0">
                <a:hlinkClick r:id="rId9" action="ppaction://hlinksldjump"/>
              </a:rPr>
              <a:t>Introduction</a:t>
            </a:r>
            <a:r>
              <a:rPr lang="en-US" altLang="en-US" dirty="0" smtClean="0"/>
              <a:t>, </a:t>
            </a:r>
            <a:r>
              <a:rPr lang="en-US" altLang="en-US" dirty="0">
                <a:hlinkClick r:id="rId10" action="ppaction://hlinksldjump"/>
              </a:rPr>
              <a:t>Process</a:t>
            </a:r>
            <a:r>
              <a:rPr lang="en-US" altLang="en-US" dirty="0"/>
              <a:t>, </a:t>
            </a:r>
            <a:r>
              <a:rPr lang="en-US" altLang="en-US" dirty="0">
                <a:hlinkClick r:id="rId11" action="ppaction://hlinksldjump"/>
              </a:rPr>
              <a:t>Evaluation</a:t>
            </a:r>
            <a:r>
              <a:rPr lang="en-US" altLang="en-US" dirty="0"/>
              <a:t>, </a:t>
            </a:r>
            <a:r>
              <a:rPr lang="en-US" altLang="en-US" dirty="0">
                <a:hlinkClick r:id="rId12" action="ppaction://hlinksldjump"/>
              </a:rPr>
              <a:t>Conclusion</a:t>
            </a:r>
            <a:r>
              <a:rPr lang="en-US" altLang="en-US" dirty="0"/>
              <a:t>, </a:t>
            </a:r>
            <a:r>
              <a:rPr lang="en-US" altLang="en-US" dirty="0" smtClean="0">
                <a:hlinkClick r:id="rId13" action="ppaction://hlinksldjump"/>
              </a:rPr>
              <a:t>Credits</a:t>
            </a:r>
            <a:endParaRPr lang="en-US" altLang="en-US" dirty="0"/>
          </a:p>
        </p:txBody>
      </p:sp>
      <p:sp>
        <p:nvSpPr>
          <p:cNvPr id="39958" name="Text Box 22"/>
          <p:cNvSpPr txBox="1">
            <a:spLocks noChangeArrowheads="1"/>
          </p:cNvSpPr>
          <p:nvPr/>
        </p:nvSpPr>
        <p:spPr bwMode="auto">
          <a:xfrm>
            <a:off x="2959100" y="4757738"/>
            <a:ext cx="30749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hlinkClick r:id="rId14" action="ppaction://hlinkfile"/>
              </a:rPr>
              <a:t>Job Application Rubric.doc </a:t>
            </a:r>
            <a:endParaRPr lang="en-US" altLang="en-US"/>
          </a:p>
        </p:txBody>
      </p:sp>
      <p:pic>
        <p:nvPicPr>
          <p:cNvPr id="39960" name="Picture 2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667000"/>
            <a:ext cx="2743200" cy="183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109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Mayor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381000" y="914400"/>
            <a:ext cx="3902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hlinkClick r:id="rId2"/>
              </a:rPr>
              <a:t>http://en.wikipedia.org/wiki/Mayor</a:t>
            </a:r>
            <a:r>
              <a:rPr lang="en-US" altLang="en-US"/>
              <a:t> 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304800" y="1371600"/>
            <a:ext cx="75438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hlinkClick r:id="rId3"/>
              </a:rPr>
              <a:t>http://www.usmayors.org/uscm/US_Mayor_newspaper/documents/08_26_96/documents/About_the_Mayor____Info_on_Mayors_Around_the_Country_100396.html</a:t>
            </a:r>
            <a:r>
              <a:rPr lang="en-US" altLang="en-US"/>
              <a:t> </a:t>
            </a: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381000" y="2362200"/>
            <a:ext cx="699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hlinkClick r:id="rId4"/>
              </a:rPr>
              <a:t>http://www.buffalonian.com/history/industry/mayors/index.html</a:t>
            </a:r>
            <a:r>
              <a:rPr lang="en-US" altLang="en-US"/>
              <a:t> 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304800" y="2895600"/>
            <a:ext cx="5432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hlinkClick r:id="rId5"/>
              </a:rPr>
              <a:t>http://www.cityofnewhaven.com/Mayor/index.asp</a:t>
            </a:r>
            <a:r>
              <a:rPr lang="en-US" altLang="en-US"/>
              <a:t> </a:t>
            </a:r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2362200" y="5486400"/>
            <a:ext cx="40624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>
                <a:hlinkClick r:id="rId6" action="ppaction://hlinksldjump"/>
              </a:rPr>
              <a:t>Return to Task Page</a:t>
            </a:r>
            <a:endParaRPr lang="en-US" altLang="en-US" sz="3200"/>
          </a:p>
        </p:txBody>
      </p:sp>
      <p:pic>
        <p:nvPicPr>
          <p:cNvPr id="40970" name="Picture 10" descr="MCPE00526_0000[1]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429000"/>
            <a:ext cx="1552575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4097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4327525" y="10239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3581400" y="304800"/>
            <a:ext cx="1311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/>
              <a:t>Sheriff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381000" y="1143000"/>
            <a:ext cx="3944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hlinkClick r:id="rId2"/>
              </a:rPr>
              <a:t>http://en.wikipedia.org/wiki/Sheriff</a:t>
            </a:r>
            <a:r>
              <a:rPr lang="en-US" altLang="en-US"/>
              <a:t> </a:t>
            </a: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4419600" y="28956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381000" y="1676400"/>
            <a:ext cx="5145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1" hangingPunct="1"/>
            <a:r>
              <a:rPr lang="en-US" altLang="en-US">
                <a:hlinkClick r:id="rId3"/>
              </a:rPr>
              <a:t>http://www.knoxsheriff.org/about/history2.php</a:t>
            </a:r>
            <a:r>
              <a:rPr lang="en-US" altLang="en-US"/>
              <a:t> </a:t>
            </a: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381000" y="2133600"/>
            <a:ext cx="6954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hlinkClick r:id="rId4"/>
              </a:rPr>
              <a:t>http://www.correctionhistory.org/html/chronicl/sheriff/ch18.htm</a:t>
            </a:r>
            <a:r>
              <a:rPr lang="en-US" altLang="en-US"/>
              <a:t> </a:t>
            </a:r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381000" y="2667000"/>
            <a:ext cx="4794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hlinkClick r:id="rId5"/>
              </a:rPr>
              <a:t>http://www.lasd.org/aboutlasd/history.html</a:t>
            </a:r>
            <a:r>
              <a:rPr lang="en-US" altLang="en-US"/>
              <a:t> </a:t>
            </a:r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457200" y="3200400"/>
            <a:ext cx="4503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hlinkClick r:id="rId6"/>
              </a:rPr>
              <a:t>http://en.wikipedia.org/wiki/Pat_Garrett</a:t>
            </a:r>
            <a:r>
              <a:rPr lang="en-US" altLang="en-US"/>
              <a:t> </a:t>
            </a:r>
          </a:p>
        </p:txBody>
      </p:sp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4327525" y="50625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41997" name="Text Box 13"/>
          <p:cNvSpPr txBox="1">
            <a:spLocks noChangeArrowheads="1"/>
          </p:cNvSpPr>
          <p:nvPr/>
        </p:nvSpPr>
        <p:spPr bwMode="auto">
          <a:xfrm>
            <a:off x="2667000" y="5867400"/>
            <a:ext cx="3575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hlinkClick r:id="rId7" action="ppaction://hlinksldjump"/>
              </a:rPr>
              <a:t>Return to Task Page</a:t>
            </a:r>
            <a:endParaRPr lang="en-US" altLang="en-US" sz="2800"/>
          </a:p>
        </p:txBody>
      </p:sp>
      <p:pic>
        <p:nvPicPr>
          <p:cNvPr id="41998" name="Picture 14" descr="MCj01362690000[1]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025" y="3124200"/>
            <a:ext cx="22225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19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3276600" y="304800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/>
              <a:t>City council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1279525" y="21669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609600" y="914400"/>
            <a:ext cx="6359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1" hangingPunct="1"/>
            <a:r>
              <a:rPr lang="en-US" altLang="en-US">
                <a:hlinkClick r:id="rId2"/>
              </a:rPr>
              <a:t>http://en.wikipedia.org/wiki/Council-manager government</a:t>
            </a:r>
            <a:r>
              <a:rPr lang="en-US" altLang="en-US"/>
              <a:t> </a:t>
            </a: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609600" y="1371600"/>
            <a:ext cx="5413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hlinkClick r:id="rId3"/>
              </a:rPr>
              <a:t>http://www.baltimorecitycouncil.com/history.htm</a:t>
            </a:r>
            <a:r>
              <a:rPr lang="en-US" altLang="en-US"/>
              <a:t> </a:t>
            </a:r>
          </a:p>
        </p:txBody>
      </p:sp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609600" y="1828800"/>
            <a:ext cx="6543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hlinkClick r:id="rId4"/>
              </a:rPr>
              <a:t>http://octt.dc.gov/services/on_demand_video/channel_13.asp</a:t>
            </a:r>
            <a:r>
              <a:rPr lang="en-US" altLang="en-US"/>
              <a:t> </a:t>
            </a:r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685800" y="2209800"/>
            <a:ext cx="6129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hlinkClick r:id="rId5"/>
              </a:rPr>
              <a:t>http://www.redwoodcity.org/government/cityworks.html</a:t>
            </a:r>
            <a:r>
              <a:rPr lang="en-US" altLang="en-US"/>
              <a:t> </a:t>
            </a:r>
          </a:p>
        </p:txBody>
      </p: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685800" y="2590800"/>
            <a:ext cx="6092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hlinkClick r:id="rId6"/>
              </a:rPr>
              <a:t>http://en.wikipedia.org/wiki/Mayor-council_government</a:t>
            </a:r>
            <a:r>
              <a:rPr lang="en-US" altLang="en-US"/>
              <a:t> </a:t>
            </a:r>
          </a:p>
        </p:txBody>
      </p: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2362200" y="5867400"/>
            <a:ext cx="40624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>
                <a:hlinkClick r:id="rId7" action="ppaction://hlinksldjump"/>
              </a:rPr>
              <a:t>Return to Task Page</a:t>
            </a:r>
            <a:endParaRPr lang="en-US" altLang="en-US" sz="3200"/>
          </a:p>
        </p:txBody>
      </p:sp>
      <p:pic>
        <p:nvPicPr>
          <p:cNvPr id="43024" name="Picture 16" descr="MCj03554450000[1]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276600"/>
            <a:ext cx="1655763" cy="2335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30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30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3429000" y="304800"/>
            <a:ext cx="2197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/>
              <a:t>Fire Fighter</a:t>
            </a: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914400" y="990600"/>
            <a:ext cx="27828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1" hangingPunct="1"/>
            <a:r>
              <a:rPr lang="en-US" altLang="en-US">
                <a:hlinkClick r:id="rId2"/>
              </a:rPr>
              <a:t>http://www.cobbfire.org/</a:t>
            </a:r>
            <a:r>
              <a:rPr lang="en-US" altLang="en-US"/>
              <a:t> 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914400" y="1371600"/>
            <a:ext cx="4356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1" hangingPunct="1"/>
            <a:r>
              <a:rPr lang="en-US" altLang="en-US">
                <a:hlinkClick r:id="rId3"/>
              </a:rPr>
              <a:t>http://fems.dc.gov/fems/site/default.asp</a:t>
            </a:r>
            <a:r>
              <a:rPr lang="en-US" altLang="en-US"/>
              <a:t> </a:t>
            </a: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914400" y="1828800"/>
            <a:ext cx="70104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 eaLnBrk="1" hangingPunct="1"/>
            <a:r>
              <a:rPr lang="en-US" altLang="en-US">
                <a:hlinkClick r:id="rId4"/>
              </a:rPr>
              <a:t>http://www.co.gwinnett.ga.us/cgi-bin/gwincty/egov/ep/gcbrowse.do?channelId=-536881926&amp;pageTypeId=536880236</a:t>
            </a:r>
            <a:r>
              <a:rPr lang="en-US" altLang="en-US"/>
              <a:t> </a:t>
            </a: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914400" y="2743200"/>
            <a:ext cx="3989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hlinkClick r:id="rId5"/>
              </a:rPr>
              <a:t>http://www.scfd9.org/fire_links.htm</a:t>
            </a:r>
            <a:r>
              <a:rPr lang="en-US" altLang="en-US"/>
              <a:t> </a:t>
            </a:r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2438400" y="5791200"/>
            <a:ext cx="40624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>
                <a:hlinkClick r:id="rId6" action="ppaction://hlinksldjump"/>
              </a:rPr>
              <a:t>Return to Task Page</a:t>
            </a:r>
            <a:endParaRPr lang="en-US" altLang="en-US" sz="3200"/>
          </a:p>
        </p:txBody>
      </p:sp>
      <p:pic>
        <p:nvPicPr>
          <p:cNvPr id="44043" name="Picture 11" descr="MCBD06891_0000[1]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590800"/>
            <a:ext cx="2743200" cy="254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044" name="Picture 12" descr="fireman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810000"/>
            <a:ext cx="2133600" cy="136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045" name="Picture 13" descr="Pole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810000"/>
            <a:ext cx="8572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2667000" y="304800"/>
            <a:ext cx="36147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/>
              <a:t>City Works Manager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381000" y="990600"/>
            <a:ext cx="83058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hlinkClick r:id="rId2"/>
              </a:rPr>
              <a:t>http://72.14.209.104/search?q=cache:0-MvB0o0whsJ:www.tempe.gov/hrcc/docs/Deputy%2520Public%2520Works%2520Mgr%2520-%2520TranspOps%2520Streets.pdf+city+works+manager&amp;hl=en&amp;gl=us&amp;ct=clnk&amp;cd=2</a:t>
            </a:r>
            <a:r>
              <a:rPr lang="en-US" altLang="en-US"/>
              <a:t> </a:t>
            </a: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1600200" y="2438400"/>
            <a:ext cx="5962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1" hangingPunct="1"/>
            <a:r>
              <a:rPr lang="en-US" altLang="en-US">
                <a:hlinkClick r:id="rId3"/>
              </a:rPr>
              <a:t>http://www.sanjuancapistrano.org/govt_int.asp?ID=80</a:t>
            </a:r>
            <a:r>
              <a:rPr lang="en-US" altLang="en-US"/>
              <a:t> </a:t>
            </a: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2286000" y="2743200"/>
            <a:ext cx="457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1" hangingPunct="1"/>
            <a:r>
              <a:rPr lang="en-US" altLang="en-US">
                <a:hlinkClick r:id="rId4"/>
              </a:rPr>
              <a:t>http://www.lakelandgov.net/publicworks/</a:t>
            </a:r>
            <a:r>
              <a:rPr lang="en-US" altLang="en-US"/>
              <a:t> </a:t>
            </a: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1371600" y="3124200"/>
            <a:ext cx="6264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1" hangingPunct="1"/>
            <a:r>
              <a:rPr lang="en-US" altLang="en-US">
                <a:hlinkClick r:id="rId5"/>
              </a:rPr>
              <a:t>http://www.atlantaga.gov/Government/PublicWorks.aspx</a:t>
            </a:r>
            <a:r>
              <a:rPr lang="en-US" altLang="en-US"/>
              <a:t> 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2438400" y="5867400"/>
            <a:ext cx="40624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>
                <a:hlinkClick r:id="rId6" action="ppaction://hlinksldjump"/>
              </a:rPr>
              <a:t>Return to Task Page</a:t>
            </a:r>
            <a:endParaRPr lang="en-US" altLang="en-US" sz="3200"/>
          </a:p>
        </p:txBody>
      </p:sp>
      <p:pic>
        <p:nvPicPr>
          <p:cNvPr id="45066" name="Picture 10" descr="MCj03325280000[1]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505200"/>
            <a:ext cx="3276600" cy="2208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2895600" y="228600"/>
            <a:ext cx="31829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/>
              <a:t>Newspaper Editor</a:t>
            </a: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609600" y="1143000"/>
            <a:ext cx="77724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 eaLnBrk="1" hangingPunct="1"/>
            <a:r>
              <a:rPr lang="en-US" altLang="en-US">
                <a:hlinkClick r:id="rId2"/>
              </a:rPr>
              <a:t>http://www.connexions-direct.com/jobs4u/jobfamily/mediaprintandpublishing/newspapereditor.cfm?id=1429</a:t>
            </a:r>
            <a:endParaRPr lang="en-US" altLang="en-US"/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609600" y="2133600"/>
            <a:ext cx="7716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1" hangingPunct="1"/>
            <a:r>
              <a:rPr lang="en-US" altLang="en-US">
                <a:hlinkClick r:id="rId3"/>
              </a:rPr>
              <a:t>http://library.thinkquest.org/J001156/expert advice/int_newseditor.htm</a:t>
            </a:r>
            <a:endParaRPr lang="en-US" altLang="en-US"/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609600" y="2590800"/>
            <a:ext cx="38941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1" hangingPunct="1"/>
            <a:r>
              <a:rPr lang="en-US" altLang="en-US">
                <a:hlinkClick r:id="rId4"/>
              </a:rPr>
              <a:t>http://en.wikipedia.org/wiki/Editor</a:t>
            </a:r>
            <a:r>
              <a:rPr lang="en-US" altLang="en-US"/>
              <a:t> </a:t>
            </a:r>
          </a:p>
        </p:txBody>
      </p: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609600" y="2971800"/>
            <a:ext cx="55356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1" hangingPunct="1"/>
            <a:r>
              <a:rPr lang="en-US" altLang="en-US">
                <a:hlinkClick r:id="rId5"/>
              </a:rPr>
              <a:t>http://www.journalismjobs.com/larry_reisman.cfm</a:t>
            </a:r>
            <a:r>
              <a:rPr lang="en-US" altLang="en-US"/>
              <a:t> </a:t>
            </a: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2362200" y="6019800"/>
            <a:ext cx="40624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>
                <a:hlinkClick r:id="rId6" action="ppaction://hlinksldjump"/>
              </a:rPr>
              <a:t>Return to Task Page</a:t>
            </a:r>
            <a:endParaRPr lang="en-US" altLang="en-US" sz="3200"/>
          </a:p>
        </p:txBody>
      </p:sp>
      <p:pic>
        <p:nvPicPr>
          <p:cNvPr id="48138" name="Picture 10" descr="MCj00898300000[1]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733800"/>
            <a:ext cx="2295525" cy="2268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louds">
  <a:themeElements>
    <a:clrScheme name="Clouds 2">
      <a:dk1>
        <a:srgbClr val="000066"/>
      </a:dk1>
      <a:lt1>
        <a:srgbClr val="FFFFFF"/>
      </a:lt1>
      <a:dk2>
        <a:srgbClr val="00A2DC"/>
      </a:dk2>
      <a:lt2>
        <a:srgbClr val="FFFFFF"/>
      </a:lt2>
      <a:accent1>
        <a:srgbClr val="0079A4"/>
      </a:accent1>
      <a:accent2>
        <a:srgbClr val="33CCCC"/>
      </a:accent2>
      <a:accent3>
        <a:srgbClr val="AACEEB"/>
      </a:accent3>
      <a:accent4>
        <a:srgbClr val="DADADA"/>
      </a:accent4>
      <a:accent5>
        <a:srgbClr val="AABECF"/>
      </a:accent5>
      <a:accent6>
        <a:srgbClr val="2DB9B9"/>
      </a:accent6>
      <a:hlink>
        <a:srgbClr val="FFFFCC"/>
      </a:hlink>
      <a:folHlink>
        <a:srgbClr val="FFCC00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Century Schoolbook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Century Schoolbook" pitchFamily="18" charset="0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719</TotalTime>
  <Words>1025</Words>
  <Application>Microsoft Office PowerPoint</Application>
  <PresentationFormat>On-screen Show (4:3)</PresentationFormat>
  <Paragraphs>149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Wingdings</vt:lpstr>
      <vt:lpstr>Century Schoolbook</vt:lpstr>
      <vt:lpstr>Clouds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Mike and Natalie</dc:creator>
  <cp:lastModifiedBy>Mike and Natalie</cp:lastModifiedBy>
  <cp:revision>25</cp:revision>
  <dcterms:created xsi:type="dcterms:W3CDTF">2006-07-17T23:21:59Z</dcterms:created>
  <dcterms:modified xsi:type="dcterms:W3CDTF">2015-02-26T13:40:05Z</dcterms:modified>
</cp:coreProperties>
</file>